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3" r:id="rId5"/>
    <p:sldId id="262" r:id="rId6"/>
    <p:sldId id="277" r:id="rId7"/>
    <p:sldId id="264" r:id="rId8"/>
    <p:sldId id="274" r:id="rId9"/>
    <p:sldId id="257" r:id="rId10"/>
    <p:sldId id="275" r:id="rId11"/>
    <p:sldId id="276" r:id="rId12"/>
  </p:sldIdLst>
  <p:sldSz cx="12192000" cy="6858000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477" autoAdjust="0"/>
  </p:normalViewPr>
  <p:slideViewPr>
    <p:cSldViewPr snapToGrid="0">
      <p:cViewPr varScale="1">
        <p:scale>
          <a:sx n="111" d="100"/>
          <a:sy n="111" d="100"/>
        </p:scale>
        <p:origin x="3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8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6FFB-E9B6-43D5-8BF7-8BB6452BAE2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7E8F-F514-4B2F-AE17-D05FC705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7E8F-F514-4B2F-AE17-D05FC705E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.pitt.edu/fac/policies/mento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s.pitt.edu/diversity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itt.co1.qualtrics.com/jfe/preview/SV_afTNeTKa1c1Fx0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7"/>
            <a:ext cx="10716590" cy="2971051"/>
          </a:xfrm>
        </p:spPr>
        <p:txBody>
          <a:bodyPr/>
          <a:lstStyle/>
          <a:p>
            <a:r>
              <a:rPr lang="en-US" dirty="0" smtClean="0"/>
              <a:t>Dietrich School </a:t>
            </a:r>
            <a:br>
              <a:rPr lang="en-US" dirty="0" smtClean="0"/>
            </a:br>
            <a:r>
              <a:rPr lang="en-US" dirty="0" smtClean="0"/>
              <a:t>Diversity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1010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Kathleen Blee - Associate Dean for Graduate Studies and Research &amp; Chair, Diversity Committee</a:t>
            </a:r>
          </a:p>
          <a:p>
            <a:r>
              <a:rPr lang="en-US" b="1" dirty="0" smtClean="0"/>
              <a:t>Rebecca Roadman - Project Coordinator</a:t>
            </a:r>
          </a:p>
          <a:p>
            <a:r>
              <a:rPr lang="en-US" b="1" u="sng" dirty="0" smtClean="0"/>
              <a:t>Diversity Chairs Meeting, October 19, 2015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1220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Faculty: New Directions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6119" y="2235269"/>
            <a:ext cx="10779760" cy="4521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hlinkClick r:id="rId3"/>
              </a:rPr>
              <a:t>A Brief Guide to Faculty Mentoring</a:t>
            </a:r>
            <a:endParaRPr lang="en-US" sz="1500" dirty="0"/>
          </a:p>
          <a:p>
            <a:r>
              <a:rPr lang="en-US" sz="2400" dirty="0" smtClean="0"/>
              <a:t>Sections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Role of the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Checklist for mentoring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Tips for mentors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Tips for mentees</a:t>
            </a:r>
          </a:p>
          <a:p>
            <a:r>
              <a:rPr lang="en-US" sz="2400" dirty="0" smtClean="0"/>
              <a:t>Workshop on mentoring faculty in chairs and in new chairs training, and annual chair meeting</a:t>
            </a:r>
          </a:p>
          <a:p>
            <a:r>
              <a:rPr lang="en-US" sz="2400" dirty="0" smtClean="0"/>
              <a:t>Mentoring lunch kick-off with Audrey Murrell</a:t>
            </a:r>
          </a:p>
          <a:p>
            <a:r>
              <a:rPr lang="en-US" sz="2400" dirty="0" smtClean="0"/>
              <a:t>Mentoring event for underrepresented junior faculty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/>
          <a:stretch/>
        </p:blipFill>
        <p:spPr>
          <a:xfrm rot="16200000">
            <a:off x="6079301" y="2780495"/>
            <a:ext cx="2212719" cy="14376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536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47967"/>
            <a:ext cx="10554574" cy="363651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Information gathering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Strategies for improving climate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92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300" t="11462" r="61730" b="27552"/>
          <a:stretch/>
        </p:blipFill>
        <p:spPr>
          <a:xfrm>
            <a:off x="4587678" y="2139440"/>
            <a:ext cx="6233374" cy="4490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Profile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1600" y="2697374"/>
            <a:ext cx="4039548" cy="36365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Statement of commitment to diversity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Diversity website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3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Department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238" y="2394225"/>
            <a:ext cx="10045521" cy="15898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Dean’s annual evaluation of department chairs now requests information on chairs’ efforts to promote faculty diversity</a:t>
            </a:r>
          </a:p>
          <a:p>
            <a:r>
              <a:rPr lang="en-US" sz="2400" dirty="0" smtClean="0"/>
              <a:t>Presentation on Diversity Committee’s work at annual chairs meeting</a:t>
            </a:r>
            <a:endParaRPr lang="en-US" sz="2400" dirty="0"/>
          </a:p>
        </p:txBody>
      </p:sp>
      <p:pic>
        <p:nvPicPr>
          <p:cNvPr id="2050" name="Picture 2" descr="Eval-O-Meter by sugar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45" y="3984084"/>
            <a:ext cx="4313394" cy="22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Committee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Year 1 </a:t>
            </a:r>
            <a:r>
              <a:rPr lang="en-US" sz="3600" dirty="0" smtClean="0"/>
              <a:t>– Recruitment</a:t>
            </a:r>
          </a:p>
          <a:p>
            <a:r>
              <a:rPr lang="en-US" sz="3600" b="1" dirty="0" smtClean="0"/>
              <a:t>Year 2 </a:t>
            </a:r>
            <a:r>
              <a:rPr lang="en-US" sz="3600" dirty="0" smtClean="0"/>
              <a:t>– Mentoring</a:t>
            </a:r>
          </a:p>
          <a:p>
            <a:r>
              <a:rPr lang="en-US" sz="3600" b="1" dirty="0" smtClean="0"/>
              <a:t>Year 3 </a:t>
            </a:r>
            <a:r>
              <a:rPr lang="en-US" sz="3600" dirty="0" smtClean="0"/>
              <a:t>– Department Climate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04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424" y="2287090"/>
            <a:ext cx="10554574" cy="45709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IMPLICIT BIAS WORKSHOPS (chairs, recruitment chairs, departments)</a:t>
            </a:r>
            <a:r>
              <a:rPr lang="en-US" sz="2400" b="1" dirty="0" smtClean="0"/>
              <a:t>:</a:t>
            </a:r>
          </a:p>
          <a:p>
            <a:pPr>
              <a:spcAft>
                <a:spcPts val="400"/>
              </a:spcAft>
            </a:pPr>
            <a:r>
              <a:rPr lang="en-US" sz="2400" b="1" dirty="0" smtClean="0"/>
              <a:t>Provide Research</a:t>
            </a:r>
            <a:r>
              <a:rPr lang="en-US" sz="2400" dirty="0" smtClean="0"/>
              <a:t>: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Often conflicts with beliefs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Widely shared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Stronger with ambiguity, time pressure, lack of critical mass</a:t>
            </a:r>
          </a:p>
          <a:p>
            <a:pPr>
              <a:spcAft>
                <a:spcPts val="400"/>
              </a:spcAft>
            </a:pPr>
            <a:r>
              <a:rPr lang="en-US" sz="2400" b="1" dirty="0"/>
              <a:t>Provide </a:t>
            </a:r>
            <a:r>
              <a:rPr lang="en-US" sz="2400" b="1" dirty="0" smtClean="0"/>
              <a:t>Solution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Additional interviews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Evaluation checklist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Preparing departmental faculty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5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Unconscious Bias in Faculty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161327"/>
            <a:ext cx="11612880" cy="49100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AutoNum type="arabicPeriod"/>
            </a:pPr>
            <a:r>
              <a:rPr lang="en-US" dirty="0" smtClean="0"/>
              <a:t>Identifying </a:t>
            </a:r>
            <a:r>
              <a:rPr lang="en-US" dirty="0"/>
              <a:t>the full range of desired selection criteria (e.g., research excellence, potential for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graduate </a:t>
            </a:r>
            <a:r>
              <a:rPr lang="en-US" dirty="0"/>
              <a:t>student mentoring, teaching quality, etc.) before reviewing any candidate files;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2. </a:t>
            </a:r>
            <a:r>
              <a:rPr lang="en-US" dirty="0" smtClean="0"/>
              <a:t>Deciding </a:t>
            </a:r>
            <a:r>
              <a:rPr lang="en-US" dirty="0"/>
              <a:t>how the search will discover and assess the desired selection criteria before reviewing any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	candidate </a:t>
            </a:r>
            <a:r>
              <a:rPr lang="en-US" dirty="0"/>
              <a:t>files, and at every subsequent stage of the process.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3. </a:t>
            </a:r>
            <a:r>
              <a:rPr lang="en-US" dirty="0" smtClean="0"/>
              <a:t>Explicitly </a:t>
            </a:r>
            <a:r>
              <a:rPr lang="en-US" dirty="0"/>
              <a:t>evaluating each candidate on the full range of selection criteria and rank candidates 	</a:t>
            </a:r>
            <a:r>
              <a:rPr lang="en-US" dirty="0" smtClean="0"/>
              <a:t>across </a:t>
            </a:r>
            <a:r>
              <a:rPr lang="en-US" dirty="0"/>
              <a:t>these </a:t>
            </a:r>
            <a:r>
              <a:rPr lang="en-US" dirty="0" smtClean="0"/>
              <a:t>multiple criteria</a:t>
            </a:r>
            <a:r>
              <a:rPr lang="en-US" dirty="0"/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4. </a:t>
            </a:r>
            <a:r>
              <a:rPr lang="en-US" dirty="0" smtClean="0"/>
              <a:t>Avoiding </a:t>
            </a:r>
            <a:r>
              <a:rPr lang="en-US" dirty="0"/>
              <a:t>quick judgments of any candidate;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5. </a:t>
            </a:r>
            <a:r>
              <a:rPr lang="en-US" dirty="0" smtClean="0"/>
              <a:t>Searching </a:t>
            </a:r>
            <a:r>
              <a:rPr lang="en-US" dirty="0"/>
              <a:t>for reasons to include rather than exclude candidates from the subsequent round of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evaluations</a:t>
            </a:r>
            <a:r>
              <a:rPr lang="en-US" dirty="0"/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6. </a:t>
            </a:r>
            <a:r>
              <a:rPr lang="en-US" dirty="0" smtClean="0"/>
              <a:t>Giving </a:t>
            </a:r>
            <a:r>
              <a:rPr lang="en-US" dirty="0"/>
              <a:t>all excluded candidates a second look before making a final decision to remove them from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further </a:t>
            </a:r>
            <a:r>
              <a:rPr lang="en-US" dirty="0"/>
              <a:t>consideration.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88CB3"/>
                </a:solidFill>
              </a:rPr>
              <a:t>7. </a:t>
            </a:r>
            <a:r>
              <a:rPr lang="en-US" dirty="0" smtClean="0"/>
              <a:t>In </a:t>
            </a:r>
            <a:r>
              <a:rPr lang="en-US" dirty="0"/>
              <a:t>advance of the interview stage, deciding on a set of questions that will be posed to each 	</a:t>
            </a:r>
            <a:r>
              <a:rPr lang="en-US" dirty="0" smtClean="0"/>
              <a:t>candidate </a:t>
            </a:r>
            <a:r>
              <a:rPr lang="en-US" dirty="0"/>
              <a:t>to elicit information about the identified selection criteria.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86658" y="514503"/>
            <a:ext cx="10554574" cy="3636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CANDIDATE EVALUATION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Picture 8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5" y="1074628"/>
            <a:ext cx="10934163" cy="185166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5" y="2926295"/>
            <a:ext cx="10934163" cy="3361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0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54318" y="522276"/>
            <a:ext cx="10554574" cy="36365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400" b="1" u="sng" dirty="0" smtClean="0"/>
              <a:t>RESOURCE LIST FOR CANDIDATES</a:t>
            </a:r>
            <a:r>
              <a:rPr lang="en-US" sz="2400" b="1" dirty="0" smtClean="0"/>
              <a:t>: </a:t>
            </a:r>
            <a:endParaRPr lang="en-US" sz="2400" b="1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92065"/>
              </p:ext>
            </p:extLst>
          </p:nvPr>
        </p:nvGraphicFramePr>
        <p:xfrm>
          <a:off x="754318" y="1146222"/>
          <a:ext cx="10720759" cy="52674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Dietrich School Diversity Committee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http://www.as.pitt.edu/diversity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Chair: Kathleen Blee, kblee@pitt.edu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Gender, Sexuality and Women’s Studies 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http://www.wstudies.pitt.edu/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Director: Todd Reeser, reeser@pitt.edu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University Senate Equity, Inclusion and Anti-discrimination Advocacy Committee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http://www.univsenate.pitt.edu/committees/equity-inclusion-and-anti-discrimination-advocacy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Co-chairs: Kacey Marra, marrak@pitt.edu, and Claude Mauk, cemauk@pitt.edu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Provost’s Diversity Institute for Faculty Development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http://www.provost.pitt.edu/faculty-development/index.html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Sr. Ass. to the Provost: Victoria Lancaster, vlanc@pitt.edu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Center on Race and Social Problems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http://www.crsp.pitt.edu/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Director: Larry Davis, crsp@pitt.edu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Equipoise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(provides fellowship &amp; development opportunities for Black and African Americans)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http://www.equipoise.pitt.edu/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equipoise@pitt.edu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 of Office of Affirmative Action and Diversity Services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http://www.hr.pitt.edu/diversity/affirmative-action-and-diversity-services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Assoc. Vice Chancellor: Pam Connelly, pwc4@pitt.edu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Provost’s Advisory Committee on Women’s Concerns (PACWC)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http://www.provost.pitt.edu/pacwc/index.html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 Ass. to the Provost: Victoria Lancaster, vlanc@pitt.edu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Disability Resources &amp; Services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http://www.studentaffairs.pitt.edu/drsabout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Director: Leigh </a:t>
                      </a:r>
                      <a:r>
                        <a:rPr lang="en-US" sz="1200" dirty="0" err="1">
                          <a:effectLst/>
                        </a:rPr>
                        <a:t>Culley</a:t>
                      </a:r>
                      <a:r>
                        <a:rPr lang="en-US" sz="1200" dirty="0">
                          <a:effectLst/>
                        </a:rPr>
                        <a:t>, lculley@pitt.edu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Allies Network </a:t>
                      </a:r>
                      <a:r>
                        <a:rPr lang="en-US" sz="1200">
                          <a:effectLst/>
                        </a:rPr>
                        <a:t>(to improve visibility &amp; support to LGBTQIA students &amp; employees)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http://www.studentaffairs.pitt.edu/lgbtqia/allies-network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Transgender Resources </a:t>
                      </a:r>
                      <a:r>
                        <a:rPr lang="en-US" sz="1200" dirty="0">
                          <a:effectLst/>
                        </a:rPr>
                        <a:t>(names, facilities, healthcare, discrimination/harassment, safety)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http://www.studentaffairs.pitt.edu/lgbtqia/transgender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9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Faculty: Defining the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000" y="2768781"/>
            <a:ext cx="10571998" cy="2138499"/>
          </a:xfrm>
        </p:spPr>
        <p:txBody>
          <a:bodyPr>
            <a:normAutofit fontScale="85000" lnSpcReduction="10000"/>
          </a:bodyPr>
          <a:lstStyle/>
          <a:p>
            <a:r>
              <a:rPr lang="en-US" sz="4200" dirty="0" smtClean="0"/>
              <a:t>Focus groups</a:t>
            </a:r>
            <a:endParaRPr lang="en-US" sz="4200" dirty="0"/>
          </a:p>
          <a:p>
            <a:r>
              <a:rPr lang="en-US" sz="4200" dirty="0" smtClean="0"/>
              <a:t>Survey based </a:t>
            </a:r>
            <a:r>
              <a:rPr lang="en-US" sz="4200" dirty="0"/>
              <a:t>on findings from focus </a:t>
            </a:r>
            <a:r>
              <a:rPr lang="en-US" sz="4200" dirty="0" smtClean="0"/>
              <a:t>groups</a:t>
            </a:r>
            <a:endParaRPr lang="en-US" sz="4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pitt.co1.qualtrics.com/jfe/preview/SV_afTNeTKa1c1Fx0F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00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5906</TotalTime>
  <Words>440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Quotable</vt:lpstr>
      <vt:lpstr>Dietrich School  Diversity Committee</vt:lpstr>
      <vt:lpstr>Diversity Profile</vt:lpstr>
      <vt:lpstr>Working with Department Chairs</vt:lpstr>
      <vt:lpstr>Diversity Committee Projects </vt:lpstr>
      <vt:lpstr>Recruitment</vt:lpstr>
      <vt:lpstr>Mitigating Unconscious Bias in Faculty Searches</vt:lpstr>
      <vt:lpstr>PowerPoint Presentation</vt:lpstr>
      <vt:lpstr>PowerPoint Presentation</vt:lpstr>
      <vt:lpstr>Mentoring Faculty: Defining the Problem</vt:lpstr>
      <vt:lpstr>Mentoring Faculty: New Directions</vt:lpstr>
      <vt:lpstr>Departmental Climates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Dietrich School Efforts to Recruit &amp; Retain Diverse Faculty</dc:title>
  <dc:creator>Roadman, Rebecca M</dc:creator>
  <cp:lastModifiedBy>Lancaster, Victoria Clavelli</cp:lastModifiedBy>
  <cp:revision>23</cp:revision>
  <cp:lastPrinted>2015-10-14T14:23:57Z</cp:lastPrinted>
  <dcterms:created xsi:type="dcterms:W3CDTF">2015-10-08T15:29:23Z</dcterms:created>
  <dcterms:modified xsi:type="dcterms:W3CDTF">2016-02-24T13:53:54Z</dcterms:modified>
</cp:coreProperties>
</file>